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8" r:id="rId2"/>
    <p:sldId id="324" r:id="rId3"/>
    <p:sldId id="299" r:id="rId4"/>
    <p:sldId id="348" r:id="rId5"/>
    <p:sldId id="325" r:id="rId6"/>
    <p:sldId id="326" r:id="rId7"/>
    <p:sldId id="337" r:id="rId8"/>
    <p:sldId id="338" r:id="rId9"/>
    <p:sldId id="339" r:id="rId10"/>
    <p:sldId id="328" r:id="rId11"/>
    <p:sldId id="343" r:id="rId12"/>
    <p:sldId id="344" r:id="rId13"/>
    <p:sldId id="345" r:id="rId14"/>
    <p:sldId id="347" r:id="rId15"/>
    <p:sldId id="346" r:id="rId16"/>
    <p:sldId id="349" r:id="rId17"/>
    <p:sldId id="351" r:id="rId18"/>
    <p:sldId id="350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76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2FC36-E41C-489B-95C8-E971B2ED681D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BCE7-DE0A-4508-81C5-226DAFECF00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5296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90196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7771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6634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0554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92331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6103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14279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0257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47489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36652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6658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30A35-D2B1-4C98-A15D-0356D311CD98}" type="datetimeFigureOut">
              <a:rPr lang="ru-RU" smtClean="0"/>
              <a:pPr/>
              <a:t>01.02.2026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9D0E-0FF7-4E6B-BDA3-37139BA5116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483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20888"/>
            <a:ext cx="9144000" cy="18002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«ВОИНСКАЯ </a:t>
            </a:r>
            <a:r>
              <a:rPr lang="ru-RU" b="1" dirty="0" smtClean="0">
                <a:solidFill>
                  <a:srgbClr val="FF0000"/>
                </a:solidFill>
              </a:rPr>
              <a:t>ДИСЦИПЛИНА, 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ru-RU" b="1" dirty="0" smtClean="0">
                <a:solidFill>
                  <a:srgbClr val="FF0000"/>
                </a:solidFill>
              </a:rPr>
              <a:t>ЕЁ СУЩНОСТЬ И ЗНАЧЕНИЕ»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285852" y="5786454"/>
            <a:ext cx="7858148" cy="785818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tx1"/>
                </a:solidFill>
              </a:rPr>
              <a:t>Разработал: Токарев А.П.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 advTm="5694">
        <p14:reveal/>
      </p:transition>
    </mc:Choice>
    <mc:Fallback>
      <p:transition spd="slow" advTm="56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548680"/>
            <a:ext cx="4355976" cy="24089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84900" y="2996952"/>
            <a:ext cx="7344816" cy="788130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2-й учебный вопрос:</a:t>
            </a:r>
            <a:endParaRPr lang="ru-RU" sz="6000" b="1" dirty="0">
              <a:solidFill>
                <a:srgbClr val="FF0000"/>
              </a:solidFill>
            </a:endParaRPr>
          </a:p>
        </p:txBody>
      </p:sp>
      <p:sp>
        <p:nvSpPr>
          <p:cNvPr id="6" name="Лента лицом вверх 5"/>
          <p:cNvSpPr/>
          <p:nvPr/>
        </p:nvSpPr>
        <p:spPr>
          <a:xfrm>
            <a:off x="7926992" y="255164"/>
            <a:ext cx="1008112" cy="504056"/>
          </a:xfrm>
          <a:prstGeom prst="ribbon2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3717032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2060"/>
                </a:solidFill>
              </a:rPr>
              <a:t>Учет поощрений и дисциплинарных взысканий. Об обращениях (предложениях, заявлениях или жалобах).</a:t>
            </a:r>
          </a:p>
        </p:txBody>
      </p:sp>
    </p:spTree>
    <p:extLst>
      <p:ext uri="{BB962C8B-B14F-4D97-AF65-F5344CB8AC3E}">
        <p14:creationId xmlns:p14="http://schemas.microsoft.com/office/powerpoint/2010/main" xmlns="" val="652964122"/>
      </p:ext>
    </p:extLst>
  </p:cSld>
  <p:clrMapOvr>
    <a:masterClrMapping/>
  </p:clrMapOvr>
  <p:transition spd="slow" advTm="17824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-30665"/>
            <a:ext cx="91442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Непосредственные командиры (начальники) должны </a:t>
            </a:r>
            <a:r>
              <a:rPr lang="ru-RU" sz="2400" b="1" dirty="0">
                <a:solidFill>
                  <a:srgbClr val="FF0000"/>
                </a:solidFill>
              </a:rPr>
              <a:t>докладывать</a:t>
            </a:r>
            <a:r>
              <a:rPr lang="ru-RU" sz="2400" b="1" dirty="0">
                <a:solidFill>
                  <a:srgbClr val="002060"/>
                </a:solidFill>
              </a:rPr>
              <a:t> по команде о применении ими поощрений и дисциплинарных </a:t>
            </a:r>
            <a:r>
              <a:rPr lang="ru-RU" sz="2400" b="1" dirty="0" smtClean="0">
                <a:solidFill>
                  <a:srgbClr val="002060"/>
                </a:solidFill>
              </a:rPr>
              <a:t>взысканий на </a:t>
            </a:r>
            <a:r>
              <a:rPr lang="ru-RU" sz="2400" b="1" dirty="0">
                <a:solidFill>
                  <a:srgbClr val="002060"/>
                </a:solidFill>
              </a:rPr>
              <a:t>солдат, матросов, сержантов и старшин - </a:t>
            </a:r>
            <a:r>
              <a:rPr lang="ru-RU" sz="2400" b="1" dirty="0">
                <a:solidFill>
                  <a:srgbClr val="FF0000"/>
                </a:solidFill>
              </a:rPr>
              <a:t>командирам рот </a:t>
            </a:r>
            <a:r>
              <a:rPr lang="ru-RU" sz="2400" b="1" dirty="0">
                <a:solidFill>
                  <a:srgbClr val="002060"/>
                </a:solidFill>
              </a:rPr>
              <a:t>и им равным </a:t>
            </a:r>
            <a:r>
              <a:rPr lang="ru-RU" sz="2400" b="1" dirty="0" smtClean="0">
                <a:solidFill>
                  <a:srgbClr val="002060"/>
                </a:solidFill>
              </a:rPr>
              <a:t>ежедневно.</a:t>
            </a:r>
          </a:p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Учет</a:t>
            </a:r>
            <a:r>
              <a:rPr lang="ru-RU" sz="2400" b="1" dirty="0">
                <a:solidFill>
                  <a:srgbClr val="002060"/>
                </a:solidFill>
              </a:rPr>
              <a:t> поощрений и дисциплинарных взысканий ведется </a:t>
            </a:r>
            <a:r>
              <a:rPr lang="ru-RU" sz="2400" b="1" dirty="0">
                <a:solidFill>
                  <a:srgbClr val="FF0000"/>
                </a:solidFill>
              </a:rPr>
              <a:t>во всех подразделениях и воинских частях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  <a:p>
            <a:endParaRPr lang="ru-RU" dirty="0"/>
          </a:p>
        </p:txBody>
      </p:sp>
      <p:sp>
        <p:nvSpPr>
          <p:cNvPr id="4" name="Лента лицом вверх 3"/>
          <p:cNvSpPr/>
          <p:nvPr/>
        </p:nvSpPr>
        <p:spPr>
          <a:xfrm>
            <a:off x="8136155" y="6353944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72" y="2276872"/>
            <a:ext cx="4366639" cy="30963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/>
          <a:srcRect l="9465" t="7361" r="7848" b="10562"/>
          <a:stretch/>
        </p:blipFill>
        <p:spPr>
          <a:xfrm>
            <a:off x="4485399" y="3233335"/>
            <a:ext cx="4655545" cy="3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7859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44624"/>
            <a:ext cx="91248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Все поощрения </a:t>
            </a:r>
            <a:r>
              <a:rPr lang="ru-RU" sz="2400" b="1" dirty="0">
                <a:solidFill>
                  <a:srgbClr val="002060"/>
                </a:solidFill>
              </a:rPr>
              <a:t>и дисциплинарные </a:t>
            </a:r>
            <a:r>
              <a:rPr lang="ru-RU" sz="2400" b="1" dirty="0" smtClean="0">
                <a:solidFill>
                  <a:srgbClr val="FF0000"/>
                </a:solidFill>
              </a:rPr>
              <a:t>взыскания</a:t>
            </a:r>
            <a:r>
              <a:rPr lang="ru-RU" sz="2400" b="1" dirty="0" smtClean="0">
                <a:solidFill>
                  <a:srgbClr val="002060"/>
                </a:solidFill>
              </a:rPr>
              <a:t> заносятся </a:t>
            </a:r>
            <a:r>
              <a:rPr lang="ru-RU" sz="2400" b="1" dirty="0">
                <a:solidFill>
                  <a:srgbClr val="002060"/>
                </a:solidFill>
              </a:rPr>
              <a:t>в служебную карточку не позднее чем в </a:t>
            </a:r>
            <a:r>
              <a:rPr lang="ru-RU" sz="2400" b="1" dirty="0">
                <a:solidFill>
                  <a:srgbClr val="FF0000"/>
                </a:solidFill>
              </a:rPr>
              <a:t>семидневный срок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При снятии </a:t>
            </a:r>
            <a:r>
              <a:rPr lang="ru-RU" sz="2400" b="1" dirty="0" smtClean="0">
                <a:solidFill>
                  <a:srgbClr val="002060"/>
                </a:solidFill>
              </a:rPr>
              <a:t>дисциплинарного </a:t>
            </a:r>
            <a:r>
              <a:rPr lang="ru-RU" sz="2400" b="1" dirty="0">
                <a:solidFill>
                  <a:srgbClr val="002060"/>
                </a:solidFill>
              </a:rPr>
              <a:t>взыскания в служебной карточке </a:t>
            </a:r>
            <a:r>
              <a:rPr lang="ru-RU" sz="2400" b="1" dirty="0" smtClean="0">
                <a:solidFill>
                  <a:srgbClr val="002060"/>
                </a:solidFill>
              </a:rPr>
              <a:t>делается </a:t>
            </a:r>
            <a:r>
              <a:rPr lang="ru-RU" sz="2400" b="1" dirty="0">
                <a:solidFill>
                  <a:srgbClr val="FF0000"/>
                </a:solidFill>
              </a:rPr>
              <a:t>отметка</a:t>
            </a:r>
            <a:r>
              <a:rPr lang="ru-RU" sz="2400" b="1" dirty="0">
                <a:solidFill>
                  <a:srgbClr val="002060"/>
                </a:solidFill>
              </a:rPr>
              <a:t> о том</a:t>
            </a:r>
            <a:r>
              <a:rPr lang="ru-RU" sz="2400" b="1" dirty="0" smtClean="0">
                <a:solidFill>
                  <a:srgbClr val="002060"/>
                </a:solidFill>
              </a:rPr>
              <a:t>, </a:t>
            </a:r>
            <a:r>
              <a:rPr lang="ru-RU" sz="2400" b="1" dirty="0" smtClean="0">
                <a:solidFill>
                  <a:srgbClr val="FF0000"/>
                </a:solidFill>
              </a:rPr>
              <a:t>когда и кем взыскание снято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  <a:endParaRPr lang="ru-RU" sz="2400" b="1" dirty="0">
              <a:solidFill>
                <a:srgbClr val="002060"/>
              </a:solidFill>
            </a:endParaRP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Если примененное </a:t>
            </a:r>
            <a:r>
              <a:rPr lang="ru-RU" sz="2400" b="1" dirty="0" smtClean="0">
                <a:solidFill>
                  <a:srgbClr val="002060"/>
                </a:solidFill>
              </a:rPr>
              <a:t>к </a:t>
            </a:r>
            <a:r>
              <a:rPr lang="ru-RU" sz="2400" b="1" dirty="0">
                <a:solidFill>
                  <a:srgbClr val="002060"/>
                </a:solidFill>
              </a:rPr>
              <a:t>военнослужащему дисциплинарное взыскание </a:t>
            </a:r>
            <a:r>
              <a:rPr lang="ru-RU" sz="2400" b="1" dirty="0">
                <a:solidFill>
                  <a:srgbClr val="FF0000"/>
                </a:solidFill>
              </a:rPr>
              <a:t>по истечении года </a:t>
            </a:r>
            <a:r>
              <a:rPr lang="ru-RU" sz="2400" b="1" dirty="0">
                <a:solidFill>
                  <a:srgbClr val="002060"/>
                </a:solidFill>
              </a:rPr>
              <a:t>не будет снято и за этот период он не совершит другого дисциплинарного проступка в служебной карточке делается отметка о том, что </a:t>
            </a:r>
            <a:r>
              <a:rPr lang="ru-RU" sz="2400" b="1" dirty="0">
                <a:solidFill>
                  <a:srgbClr val="FF0000"/>
                </a:solidFill>
              </a:rPr>
              <a:t>по истечении срока взыскание снято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140967"/>
            <a:ext cx="5184576" cy="37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622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44624"/>
            <a:ext cx="91248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Служебные карточки на солдат и сержантов </a:t>
            </a:r>
            <a:r>
              <a:rPr lang="ru-RU" sz="2400" b="1" dirty="0">
                <a:solidFill>
                  <a:srgbClr val="FF0000"/>
                </a:solidFill>
              </a:rPr>
              <a:t>ведутся в роте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Каждая запись </a:t>
            </a:r>
            <a:r>
              <a:rPr lang="ru-RU" sz="2400" b="1" dirty="0">
                <a:solidFill>
                  <a:srgbClr val="002060"/>
                </a:solidFill>
              </a:rPr>
              <a:t>в служебную карточку на </a:t>
            </a:r>
            <a:r>
              <a:rPr lang="ru-RU" sz="2400" b="1" dirty="0" smtClean="0">
                <a:solidFill>
                  <a:srgbClr val="002060"/>
                </a:solidFill>
              </a:rPr>
              <a:t>солдат и сержантов должна </a:t>
            </a:r>
            <a:r>
              <a:rPr lang="ru-RU" sz="2400" b="1" dirty="0">
                <a:solidFill>
                  <a:srgbClr val="002060"/>
                </a:solidFill>
              </a:rPr>
              <a:t>быть </a:t>
            </a:r>
            <a:r>
              <a:rPr lang="ru-RU" sz="2400" b="1" dirty="0">
                <a:solidFill>
                  <a:srgbClr val="FF0000"/>
                </a:solidFill>
              </a:rPr>
              <a:t>заверена командиром роты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Каждый военнослужащий </a:t>
            </a:r>
            <a:r>
              <a:rPr lang="ru-RU" sz="2400" b="1" dirty="0">
                <a:solidFill>
                  <a:srgbClr val="FF0000"/>
                </a:solidFill>
              </a:rPr>
              <a:t>один раз в шесть месяцев</a:t>
            </a:r>
            <a:r>
              <a:rPr lang="ru-RU" sz="2400" b="1" dirty="0">
                <a:solidFill>
                  <a:srgbClr val="002060"/>
                </a:solidFill>
              </a:rPr>
              <a:t>, а также </a:t>
            </a:r>
            <a:r>
              <a:rPr lang="ru-RU" sz="2400" b="1" dirty="0">
                <a:solidFill>
                  <a:srgbClr val="FF0000"/>
                </a:solidFill>
              </a:rPr>
              <a:t>перед перемещением </a:t>
            </a:r>
            <a:r>
              <a:rPr lang="ru-RU" sz="2400" b="1" dirty="0">
                <a:solidFill>
                  <a:srgbClr val="002060"/>
                </a:solidFill>
              </a:rPr>
              <a:t>или </a:t>
            </a:r>
            <a:r>
              <a:rPr lang="ru-RU" sz="2400" b="1" dirty="0">
                <a:solidFill>
                  <a:srgbClr val="FF0000"/>
                </a:solidFill>
              </a:rPr>
              <a:t>переводом</a:t>
            </a:r>
            <a:r>
              <a:rPr lang="ru-RU" sz="2400" b="1" dirty="0">
                <a:solidFill>
                  <a:srgbClr val="002060"/>
                </a:solidFill>
              </a:rPr>
              <a:t> к новому месту службы должен быть </a:t>
            </a:r>
            <a:r>
              <a:rPr lang="ru-RU" sz="2400" b="1" dirty="0">
                <a:solidFill>
                  <a:srgbClr val="FF0000"/>
                </a:solidFill>
              </a:rPr>
              <a:t>ознакомлен</a:t>
            </a:r>
            <a:r>
              <a:rPr lang="ru-RU" sz="2400" b="1" dirty="0">
                <a:solidFill>
                  <a:srgbClr val="002060"/>
                </a:solidFill>
              </a:rPr>
              <a:t> со своей служебной карточкой </a:t>
            </a:r>
            <a:r>
              <a:rPr lang="ru-RU" sz="2400" b="1" dirty="0">
                <a:solidFill>
                  <a:srgbClr val="FF0000"/>
                </a:solidFill>
              </a:rPr>
              <a:t>под личную подпись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18049"/>
            <a:ext cx="2903604" cy="41865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289779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0771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265872"/>
            <a:ext cx="9124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При </a:t>
            </a:r>
            <a:r>
              <a:rPr lang="ru-RU" sz="2400" b="1" dirty="0">
                <a:solidFill>
                  <a:srgbClr val="FF0000"/>
                </a:solidFill>
              </a:rPr>
              <a:t>перемещении или переводе </a:t>
            </a:r>
            <a:r>
              <a:rPr lang="ru-RU" sz="2400" b="1" dirty="0">
                <a:solidFill>
                  <a:srgbClr val="002060"/>
                </a:solidFill>
              </a:rPr>
              <a:t>военнослужащего служебная карточка </a:t>
            </a:r>
            <a:r>
              <a:rPr lang="ru-RU" sz="2400" b="1" dirty="0">
                <a:solidFill>
                  <a:srgbClr val="FF0000"/>
                </a:solidFill>
              </a:rPr>
              <a:t>пересылается</a:t>
            </a:r>
            <a:r>
              <a:rPr lang="ru-RU" sz="2400" b="1" dirty="0">
                <a:solidFill>
                  <a:srgbClr val="002060"/>
                </a:solidFill>
              </a:rPr>
              <a:t> по новому месту службы, при этом в ней делается </a:t>
            </a:r>
            <a:r>
              <a:rPr lang="ru-RU" sz="2400" b="1" dirty="0">
                <a:solidFill>
                  <a:srgbClr val="FF0000"/>
                </a:solidFill>
              </a:rPr>
              <a:t>запись об общем количестве поощрений и дисциплинарных взысканий</a:t>
            </a:r>
            <a:r>
              <a:rPr lang="ru-RU" sz="2400" b="1" dirty="0">
                <a:solidFill>
                  <a:srgbClr val="002060"/>
                </a:solidFill>
              </a:rPr>
              <a:t>, которая заверяется гербовой печатью воинской части.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348880"/>
            <a:ext cx="4428492" cy="29523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173313"/>
            <a:ext cx="4098995" cy="3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0154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308838"/>
            <a:ext cx="9124853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i="1" dirty="0" smtClean="0">
                <a:solidFill>
                  <a:srgbClr val="FF0000"/>
                </a:solidFill>
              </a:rPr>
              <a:t>ОБРАЩЕНИЯ</a:t>
            </a:r>
          </a:p>
          <a:p>
            <a:pPr indent="177800" algn="just"/>
            <a:r>
              <a:rPr lang="ru-RU" sz="2500" b="1" dirty="0" smtClean="0">
                <a:solidFill>
                  <a:srgbClr val="002060"/>
                </a:solidFill>
              </a:rPr>
              <a:t>Военнослужащие </a:t>
            </a:r>
            <a:r>
              <a:rPr lang="ru-RU" sz="2500" b="1" dirty="0">
                <a:solidFill>
                  <a:srgbClr val="002060"/>
                </a:solidFill>
              </a:rPr>
              <a:t>имеют право обращаться </a:t>
            </a:r>
            <a:r>
              <a:rPr lang="ru-RU" sz="2500" b="1" dirty="0">
                <a:solidFill>
                  <a:srgbClr val="FF0000"/>
                </a:solidFill>
              </a:rPr>
              <a:t>лично</a:t>
            </a:r>
            <a:r>
              <a:rPr lang="ru-RU" sz="2500" b="1" dirty="0">
                <a:solidFill>
                  <a:srgbClr val="002060"/>
                </a:solidFill>
              </a:rPr>
              <a:t>, а также направлять </a:t>
            </a:r>
            <a:r>
              <a:rPr lang="ru-RU" sz="2500" b="1" dirty="0">
                <a:solidFill>
                  <a:srgbClr val="FF0000"/>
                </a:solidFill>
              </a:rPr>
              <a:t>письменные обращения</a:t>
            </a:r>
            <a:r>
              <a:rPr lang="ru-RU" sz="2500" b="1" dirty="0">
                <a:solidFill>
                  <a:srgbClr val="002060"/>
                </a:solidFill>
              </a:rPr>
              <a:t> (предложения, заявления или жалобы) в государственные органы, органы местного самоуправления и должностным лицам в порядке, предусмотренном законами Российской Федерации, другими нормативными правовыми актами Российской Федерации и уставами.</a:t>
            </a:r>
          </a:p>
          <a:p>
            <a:pPr indent="177800" algn="just"/>
            <a:r>
              <a:rPr lang="ru-RU" sz="2500" b="1" dirty="0">
                <a:solidFill>
                  <a:srgbClr val="002060"/>
                </a:solidFill>
              </a:rPr>
              <a:t>Военнослужащий, которому стало известно </a:t>
            </a:r>
            <a:r>
              <a:rPr lang="ru-RU" sz="2500" b="1" dirty="0">
                <a:solidFill>
                  <a:srgbClr val="FF0000"/>
                </a:solidFill>
              </a:rPr>
              <a:t>о фактах хищения или порчи</a:t>
            </a:r>
            <a:r>
              <a:rPr lang="ru-RU" sz="2500" b="1" dirty="0">
                <a:solidFill>
                  <a:srgbClr val="002060"/>
                </a:solidFill>
              </a:rPr>
              <a:t> военного имущества, незаконного расходования денежных средств, злоупотреблениях, недостатках в содержании вооружения и военной техники или других фактах нанесения ущерба ВС РФ, </a:t>
            </a:r>
            <a:r>
              <a:rPr lang="ru-RU" sz="2500" b="1" dirty="0">
                <a:solidFill>
                  <a:srgbClr val="FF0000"/>
                </a:solidFill>
              </a:rPr>
              <a:t>обязан доложить</a:t>
            </a:r>
            <a:r>
              <a:rPr lang="ru-RU" sz="2500" b="1" dirty="0">
                <a:solidFill>
                  <a:srgbClr val="002060"/>
                </a:solidFill>
              </a:rPr>
              <a:t> об этом непосредственному командиру (начальнику), а также </a:t>
            </a:r>
            <a:r>
              <a:rPr lang="ru-RU" sz="2500" b="1" dirty="0">
                <a:solidFill>
                  <a:srgbClr val="FF0000"/>
                </a:solidFill>
              </a:rPr>
              <a:t>направить письменное обращение</a:t>
            </a:r>
            <a:r>
              <a:rPr lang="ru-RU" sz="2500" b="1" dirty="0">
                <a:solidFill>
                  <a:srgbClr val="002060"/>
                </a:solidFill>
              </a:rPr>
              <a:t> (предложение) об устранении этих недостатков или заявление (жалобу) вышестоящему командиру (начальнику).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3060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1014983"/>
            <a:ext cx="91248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ОБРАЩЕНИЯ</a:t>
            </a:r>
          </a:p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Военнослужащий</a:t>
            </a:r>
            <a:r>
              <a:rPr lang="ru-RU" sz="2400" b="1" dirty="0">
                <a:solidFill>
                  <a:srgbClr val="002060"/>
                </a:solidFill>
              </a:rPr>
              <a:t>, подавший обращение (предложение, заявление или жалобу), </a:t>
            </a:r>
            <a:r>
              <a:rPr lang="ru-RU" sz="2400" b="1" dirty="0">
                <a:solidFill>
                  <a:srgbClr val="FF0000"/>
                </a:solidFill>
              </a:rPr>
              <a:t>имеет право</a:t>
            </a:r>
            <a:r>
              <a:rPr lang="ru-RU" sz="2400" b="1" dirty="0">
                <a:solidFill>
                  <a:srgbClr val="002060"/>
                </a:solidFill>
              </a:rPr>
              <a:t>:</a:t>
            </a:r>
          </a:p>
          <a:p>
            <a:pPr marL="266700" lvl="0" indent="-2667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2060"/>
                </a:solidFill>
              </a:rPr>
              <a:t>представлять </a:t>
            </a:r>
            <a:r>
              <a:rPr lang="ru-RU" sz="2400" b="1" dirty="0">
                <a:solidFill>
                  <a:srgbClr val="FF0000"/>
                </a:solidFill>
              </a:rPr>
              <a:t>дополнительные материалы</a:t>
            </a:r>
            <a:r>
              <a:rPr lang="ru-RU" sz="2400" b="1" dirty="0">
                <a:solidFill>
                  <a:srgbClr val="002060"/>
                </a:solidFill>
              </a:rPr>
              <a:t> или ходатайствовать об их истребовании;</a:t>
            </a:r>
          </a:p>
          <a:p>
            <a:pPr marL="266700" lvl="0" indent="-2667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</a:rPr>
              <a:t>знакомиться</a:t>
            </a:r>
            <a:r>
              <a:rPr lang="ru-RU" sz="2400" b="1" dirty="0">
                <a:solidFill>
                  <a:srgbClr val="002060"/>
                </a:solidFill>
              </a:rPr>
              <a:t> с документами и материалами, касающимися рассмотрения его обращения;</a:t>
            </a:r>
          </a:p>
          <a:p>
            <a:pPr marL="266700" lvl="0" indent="-2667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</a:rPr>
              <a:t>получать письменный ответ</a:t>
            </a:r>
            <a:r>
              <a:rPr lang="ru-RU" sz="2400" b="1" dirty="0">
                <a:solidFill>
                  <a:srgbClr val="002060"/>
                </a:solidFill>
              </a:rPr>
              <a:t> по существу поставленных в обращении вопросов или уведомление о переадресации письменного обращения;</a:t>
            </a:r>
          </a:p>
          <a:p>
            <a:pPr marL="266700" lvl="0" indent="-2667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</a:rPr>
              <a:t>обращаться с жалобой</a:t>
            </a:r>
            <a:r>
              <a:rPr lang="ru-RU" sz="2400" b="1" dirty="0">
                <a:solidFill>
                  <a:srgbClr val="002060"/>
                </a:solidFill>
              </a:rPr>
              <a:t> на принятое по обращению решение или на действия (бездействие) в связи с рассмотрением обращения;</a:t>
            </a:r>
          </a:p>
          <a:p>
            <a:pPr marL="266700" lvl="0" indent="-2667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</a:rPr>
              <a:t>обращаться с заявлением о прекращении</a:t>
            </a:r>
            <a:r>
              <a:rPr lang="ru-RU" sz="2400" b="1" dirty="0">
                <a:solidFill>
                  <a:srgbClr val="002060"/>
                </a:solidFill>
              </a:rPr>
              <a:t> рассмотрения обращения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2161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-27384"/>
            <a:ext cx="912485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ОБРАЩЕНИЯ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Запрещается </a:t>
            </a:r>
            <a:r>
              <a:rPr kumimoji="0" lang="ru-RU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подавать обращение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 </a:t>
            </a:r>
            <a:r>
              <a:rPr kumimoji="0" lang="ru-RU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время несения боевого дежурства (боевой службы), при нахождении в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строю, </a:t>
            </a:r>
            <a:r>
              <a:rPr kumimoji="0" lang="ru-RU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 карауле, на вахте, а также в другом наряде и на занятиях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Все обращения (предложения, заявления или жалобы) подлежат обязательному рассмотрению в срок до 30 суток со дня регистрации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6" y="2780928"/>
            <a:ext cx="4079271" cy="27134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" y="3052559"/>
            <a:ext cx="4375755" cy="29171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592" y="4144516"/>
            <a:ext cx="2035113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4876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5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46" y="-27384"/>
            <a:ext cx="91248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Личный прием</a:t>
            </a:r>
          </a:p>
          <a:p>
            <a:pPr indent="355600" algn="just"/>
            <a:r>
              <a:rPr lang="ru-RU" sz="2400" b="1" dirty="0">
                <a:solidFill>
                  <a:srgbClr val="FF0000"/>
                </a:solidFill>
              </a:rPr>
              <a:t>Личный прием </a:t>
            </a:r>
            <a:r>
              <a:rPr lang="ru-RU" sz="2400" b="1" dirty="0">
                <a:solidFill>
                  <a:srgbClr val="002060"/>
                </a:solidFill>
              </a:rPr>
              <a:t>военнослужащих в воинских частях проводится </a:t>
            </a:r>
            <a:r>
              <a:rPr lang="ru-RU" sz="2400" b="1" dirty="0">
                <a:solidFill>
                  <a:srgbClr val="FF0000"/>
                </a:solidFill>
              </a:rPr>
              <a:t>командиром воинской части и его заместителями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Информация о месте приема, а также установленных для приема днях и часах </a:t>
            </a:r>
            <a:r>
              <a:rPr lang="ru-RU" sz="2400" b="1" dirty="0">
                <a:solidFill>
                  <a:srgbClr val="FF0000"/>
                </a:solidFill>
              </a:rPr>
              <a:t>доводится</a:t>
            </a:r>
            <a:r>
              <a:rPr lang="ru-RU" sz="2400" b="1" dirty="0">
                <a:solidFill>
                  <a:srgbClr val="002060"/>
                </a:solidFill>
              </a:rPr>
              <a:t> до сведения военнослужащих </a:t>
            </a:r>
            <a:r>
              <a:rPr lang="ru-RU" sz="2400" b="1" dirty="0">
                <a:solidFill>
                  <a:srgbClr val="FF0000"/>
                </a:solidFill>
              </a:rPr>
              <a:t>в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установленном порядке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7" y="6237312"/>
            <a:ext cx="1008112" cy="504056"/>
          </a:xfrm>
          <a:prstGeom prst="ribbon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77" y="1844824"/>
            <a:ext cx="3939522" cy="2793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" y="2108850"/>
            <a:ext cx="3791195" cy="26883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716" y="4064521"/>
            <a:ext cx="3939522" cy="27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0849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1683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2060"/>
                </a:solidFill>
              </a:rPr>
              <a:t>Дисциплинарная ответственность военнослужащих. Дисциплинарные взыскания и права командиров (начальников) по их применению. Порядок применения и исполнения дисциплинарных взысканий.</a:t>
            </a:r>
          </a:p>
        </p:txBody>
      </p:sp>
      <p:sp>
        <p:nvSpPr>
          <p:cNvPr id="6" name="Лента лицом вверх 5"/>
          <p:cNvSpPr/>
          <p:nvPr/>
        </p:nvSpPr>
        <p:spPr>
          <a:xfrm>
            <a:off x="8100392" y="44624"/>
            <a:ext cx="1008112" cy="504056"/>
          </a:xfrm>
          <a:prstGeom prst="ribbon2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84900" y="980728"/>
            <a:ext cx="7344816" cy="71612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1-й учебный вопрос:</a:t>
            </a:r>
            <a:endParaRPr lang="ru-RU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2743742"/>
      </p:ext>
    </p:extLst>
  </p:cSld>
  <p:clrMapOvr>
    <a:masterClrMapping/>
  </p:clrMapOvr>
  <p:transition spd="slow" advTm="17824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33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524" y="620688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Военнослужащий привлекается к дисциплинарной ответственности только за тот дисциплинарный проступок, в отношении которого установлена его вина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  <a:p>
            <a:pPr indent="355600" algn="just"/>
            <a:endParaRPr lang="ru-RU" sz="2400" b="1" dirty="0">
              <a:solidFill>
                <a:srgbClr val="002060"/>
              </a:solidFill>
            </a:endParaRP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Вина военнослужащего, привлекаемого к дисциплинарной ответственности, должна быть доказана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  <a:p>
            <a:pPr indent="355600" algn="just"/>
            <a:endParaRPr lang="ru-RU" sz="2400" b="1" dirty="0">
              <a:solidFill>
                <a:srgbClr val="002060"/>
              </a:solidFill>
            </a:endParaRP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Военнослужащий не может быть привлечен к дисциплинарной ответственности по истечении одного года со дня совершения дисциплинарного проступка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  <a:p>
            <a:pPr indent="355600" algn="just"/>
            <a:endParaRPr lang="ru-RU" sz="2400" b="1" dirty="0">
              <a:solidFill>
                <a:srgbClr val="002060"/>
              </a:solidFill>
            </a:endParaRPr>
          </a:p>
          <a:p>
            <a:pPr indent="355600" algn="just"/>
            <a:r>
              <a:rPr lang="ru-RU" sz="2400" b="1" dirty="0">
                <a:solidFill>
                  <a:srgbClr val="002060"/>
                </a:solidFill>
              </a:rPr>
              <a:t>При привлечении военнослужащего к дисциплинарной ответственности не допускаются унижение его личного достоинства, причинение ему физических страданий и проявление по отношению к нему грубости.</a:t>
            </a:r>
          </a:p>
        </p:txBody>
      </p:sp>
      <p:sp>
        <p:nvSpPr>
          <p:cNvPr id="8" name="Лента лицом вверх 7"/>
          <p:cNvSpPr/>
          <p:nvPr/>
        </p:nvSpPr>
        <p:spPr>
          <a:xfrm>
            <a:off x="8100392" y="44624"/>
            <a:ext cx="1008112" cy="504056"/>
          </a:xfrm>
          <a:prstGeom prst="ribbon2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5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4967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33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524" y="-27384"/>
            <a:ext cx="91440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>
                <a:solidFill>
                  <a:srgbClr val="FF0000"/>
                </a:solidFill>
              </a:rPr>
              <a:t>К СОЛДАТАМ, МАТРОСАМ, СЕРЖАНТАМ И СТАРШИНАМ </a:t>
            </a:r>
          </a:p>
          <a:p>
            <a:pPr algn="ctr"/>
            <a:r>
              <a:rPr lang="ru-RU" sz="2600" b="1" dirty="0" smtClean="0">
                <a:solidFill>
                  <a:srgbClr val="002060"/>
                </a:solidFill>
              </a:rPr>
              <a:t>МОГУТ ПРИМЕНЯТЬСЯ СЛЕДУЮЩИЕ </a:t>
            </a:r>
          </a:p>
          <a:p>
            <a:pPr algn="ctr"/>
            <a:r>
              <a:rPr lang="ru-RU" sz="2600" b="1" dirty="0" smtClean="0">
                <a:solidFill>
                  <a:srgbClr val="FF0000"/>
                </a:solidFill>
              </a:rPr>
              <a:t>ВИДЫ ДИСЦИПЛИНАРНЫХ ВЗЫСКАНИЙ</a:t>
            </a:r>
            <a:r>
              <a:rPr lang="ru-RU" sz="2600" b="1" dirty="0" smtClean="0">
                <a:solidFill>
                  <a:srgbClr val="002060"/>
                </a:solidFill>
              </a:rPr>
              <a:t>:</a:t>
            </a:r>
          </a:p>
          <a:p>
            <a:pPr algn="just"/>
            <a:endParaRPr lang="ru-RU" sz="2600" b="1" dirty="0">
              <a:solidFill>
                <a:srgbClr val="002060"/>
              </a:solidFill>
            </a:endParaRP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а) выговор;</a:t>
            </a: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б) строгий выговор;</a:t>
            </a: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в) лишение очередного увольнения из расположения воинской </a:t>
            </a:r>
            <a:r>
              <a:rPr lang="ru-RU" sz="2600" b="1" dirty="0" smtClean="0">
                <a:solidFill>
                  <a:srgbClr val="002060"/>
                </a:solidFill>
              </a:rPr>
              <a:t>части;</a:t>
            </a:r>
            <a:endParaRPr lang="ru-RU" sz="2600" b="1" dirty="0">
              <a:solidFill>
                <a:srgbClr val="002060"/>
              </a:solidFill>
            </a:endParaRP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г) лишение нагрудного знака отличника;</a:t>
            </a: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д) предупреждение о неполном служебном соответствии;</a:t>
            </a: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е) снижение в воинской должности ефрейтора </a:t>
            </a:r>
            <a:r>
              <a:rPr lang="ru-RU" sz="2600" b="1" dirty="0" smtClean="0">
                <a:solidFill>
                  <a:srgbClr val="002060"/>
                </a:solidFill>
              </a:rPr>
              <a:t>и сержанта;</a:t>
            </a:r>
            <a:endParaRPr lang="ru-RU" sz="2600" b="1" dirty="0">
              <a:solidFill>
                <a:srgbClr val="002060"/>
              </a:solidFill>
            </a:endParaRP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ж) снижение в воинском звании ефрейтора </a:t>
            </a:r>
            <a:r>
              <a:rPr lang="ru-RU" sz="2600" b="1" dirty="0" smtClean="0">
                <a:solidFill>
                  <a:srgbClr val="002060"/>
                </a:solidFill>
              </a:rPr>
              <a:t>и сержанта;</a:t>
            </a:r>
            <a:endParaRPr lang="ru-RU" sz="2600" b="1" dirty="0">
              <a:solidFill>
                <a:srgbClr val="002060"/>
              </a:solidFill>
            </a:endParaRP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з) снижение в воинском звании со снижением в воинской должности ефрейтора </a:t>
            </a:r>
            <a:r>
              <a:rPr lang="ru-RU" sz="2600" b="1" dirty="0" smtClean="0">
                <a:solidFill>
                  <a:srgbClr val="002060"/>
                </a:solidFill>
              </a:rPr>
              <a:t>и сержанта;</a:t>
            </a:r>
            <a:endParaRPr lang="ru-RU" sz="2600" b="1" dirty="0">
              <a:solidFill>
                <a:srgbClr val="002060"/>
              </a:solidFill>
            </a:endParaRP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и) досрочное увольнение с военной службы в связи с невыполнением условий контракта;</a:t>
            </a:r>
          </a:p>
          <a:p>
            <a:pPr algn="just"/>
            <a:r>
              <a:rPr lang="ru-RU" sz="2600" b="1" dirty="0">
                <a:solidFill>
                  <a:srgbClr val="002060"/>
                </a:solidFill>
              </a:rPr>
              <a:t>к) дисциплинарный арест.</a:t>
            </a:r>
          </a:p>
        </p:txBody>
      </p:sp>
      <p:sp>
        <p:nvSpPr>
          <p:cNvPr id="8" name="Лента лицом вверх 7"/>
          <p:cNvSpPr/>
          <p:nvPr/>
        </p:nvSpPr>
        <p:spPr>
          <a:xfrm>
            <a:off x="8135888" y="6307823"/>
            <a:ext cx="1008112" cy="504056"/>
          </a:xfrm>
          <a:prstGeom prst="ribbon2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8210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496" y="4919008"/>
            <a:ext cx="91085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FF0000"/>
                </a:solidFill>
              </a:rPr>
              <a:t>Командир отделения</a:t>
            </a:r>
            <a:r>
              <a:rPr lang="ru-RU" sz="2400" b="1" dirty="0">
                <a:solidFill>
                  <a:srgbClr val="002060"/>
                </a:solidFill>
              </a:rPr>
              <a:t>, заместитель командира взвода, старшина роты и командир взвода </a:t>
            </a:r>
            <a:r>
              <a:rPr lang="ru-RU" sz="2400" b="1" dirty="0">
                <a:solidFill>
                  <a:srgbClr val="FF0000"/>
                </a:solidFill>
              </a:rPr>
              <a:t>имеют право</a:t>
            </a:r>
            <a:r>
              <a:rPr lang="ru-RU" sz="2400" b="1" dirty="0">
                <a:solidFill>
                  <a:srgbClr val="002060"/>
                </a:solidFill>
              </a:rPr>
              <a:t>:</a:t>
            </a:r>
          </a:p>
          <a:p>
            <a:pPr algn="just"/>
            <a:r>
              <a:rPr lang="ru-RU" sz="2400" b="1" dirty="0">
                <a:solidFill>
                  <a:srgbClr val="002060"/>
                </a:solidFill>
              </a:rPr>
              <a:t>а) </a:t>
            </a:r>
            <a:r>
              <a:rPr lang="ru-RU" sz="2400" b="1" dirty="0" smtClean="0">
                <a:solidFill>
                  <a:srgbClr val="002060"/>
                </a:solidFill>
              </a:rPr>
              <a:t>   объявлять </a:t>
            </a:r>
            <a:r>
              <a:rPr lang="ru-RU" sz="2400" b="1" dirty="0">
                <a:solidFill>
                  <a:srgbClr val="002060"/>
                </a:solidFill>
              </a:rPr>
              <a:t>выговор и строгий выговор;</a:t>
            </a:r>
          </a:p>
          <a:p>
            <a:pPr algn="just"/>
            <a:r>
              <a:rPr lang="ru-RU" sz="2400" b="1" dirty="0">
                <a:solidFill>
                  <a:srgbClr val="002060"/>
                </a:solidFill>
              </a:rPr>
              <a:t>б) лишать солдат очередного увольнения из расположения воинской части.</a:t>
            </a:r>
            <a:endParaRPr lang="ru-RU" sz="2400" b="1" dirty="0" smtClean="0">
              <a:solidFill>
                <a:srgbClr val="002060"/>
              </a:solidFill>
            </a:endParaRPr>
          </a:p>
        </p:txBody>
      </p:sp>
      <p:sp>
        <p:nvSpPr>
          <p:cNvPr id="4" name="Лента лицом вверх 3"/>
          <p:cNvSpPr/>
          <p:nvPr/>
        </p:nvSpPr>
        <p:spPr>
          <a:xfrm>
            <a:off x="8028384" y="44624"/>
            <a:ext cx="1008112" cy="504056"/>
          </a:xfrm>
          <a:prstGeom prst="ribbon2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7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2269" cy="30689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5" y="1684906"/>
            <a:ext cx="4716016" cy="31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0883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90872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 algn="just"/>
            <a:r>
              <a:rPr lang="ru-RU" sz="2400" b="1" dirty="0">
                <a:solidFill>
                  <a:srgbClr val="002060"/>
                </a:solidFill>
              </a:rPr>
              <a:t>К военнослужащему, совершившему дисциплинарный проступок, могут применяться только те дисциплинарные взыскания, которые определены Дисциплинарным Уставом, соответствуют воинскому званию военнослужащего и дисциплинарной власти командира (начальника), принимающего решение о привлечении нарушителя к дисциплинарной ответственности.</a:t>
            </a:r>
          </a:p>
          <a:p>
            <a:pPr indent="177800" algn="just"/>
            <a:r>
              <a:rPr lang="ru-RU" sz="2400" b="1" dirty="0">
                <a:solidFill>
                  <a:srgbClr val="002060"/>
                </a:solidFill>
              </a:rPr>
              <a:t> Принятию командиром (начальником) решения о применении к подчиненному военнослужащему дисциплинарного взыскания предшествует разбирательство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  <a:p>
            <a:pPr indent="177800" algn="just"/>
            <a:r>
              <a:rPr lang="ru-RU" sz="2400" b="1" dirty="0">
                <a:solidFill>
                  <a:srgbClr val="002060"/>
                </a:solidFill>
              </a:rPr>
              <a:t>Разбирательство, как правило, проводится непосредственным командиром (начальником) военнослужащего, совершившего дисциплинарный проступок, или другим лицом, назначенным одним из прямых командиров (начальников). </a:t>
            </a:r>
          </a:p>
          <a:p>
            <a:pPr indent="177800" algn="just"/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4" name="Лента лицом вверх 3"/>
          <p:cNvSpPr/>
          <p:nvPr/>
        </p:nvSpPr>
        <p:spPr>
          <a:xfrm>
            <a:off x="8135888" y="6273316"/>
            <a:ext cx="1008112" cy="504056"/>
          </a:xfrm>
          <a:prstGeom prst="ribbon2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8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9879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404664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800" b="1" dirty="0" smtClean="0">
              <a:solidFill>
                <a:srgbClr val="002060"/>
              </a:solidFill>
            </a:endParaRPr>
          </a:p>
          <a:p>
            <a:pPr algn="just"/>
            <a:r>
              <a:rPr lang="ru-RU" sz="2400" b="1" dirty="0" smtClean="0">
                <a:solidFill>
                  <a:srgbClr val="FF0000"/>
                </a:solidFill>
              </a:rPr>
              <a:t>При </a:t>
            </a:r>
            <a:r>
              <a:rPr lang="ru-RU" sz="2400" b="1" dirty="0">
                <a:solidFill>
                  <a:srgbClr val="FF0000"/>
                </a:solidFill>
              </a:rPr>
              <a:t>назначении </a:t>
            </a:r>
            <a:r>
              <a:rPr lang="ru-RU" sz="2400" b="1" dirty="0">
                <a:solidFill>
                  <a:srgbClr val="002060"/>
                </a:solidFill>
              </a:rPr>
              <a:t>дисциплинарного </a:t>
            </a:r>
            <a:r>
              <a:rPr lang="ru-RU" sz="2400" b="1" dirty="0">
                <a:solidFill>
                  <a:srgbClr val="FF0000"/>
                </a:solidFill>
              </a:rPr>
              <a:t>взыскания </a:t>
            </a:r>
            <a:r>
              <a:rPr lang="ru-RU" sz="2400" b="1" dirty="0" smtClean="0">
                <a:solidFill>
                  <a:srgbClr val="FF0000"/>
                </a:solidFill>
              </a:rPr>
              <a:t>учитываются</a:t>
            </a:r>
            <a:r>
              <a:rPr lang="ru-RU" sz="2400" b="1" dirty="0" smtClean="0">
                <a:solidFill>
                  <a:srgbClr val="002060"/>
                </a:solidFill>
              </a:rPr>
              <a:t>: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характер </a:t>
            </a:r>
            <a:r>
              <a:rPr lang="ru-RU" sz="2400" b="1" dirty="0">
                <a:solidFill>
                  <a:srgbClr val="002060"/>
                </a:solidFill>
              </a:rPr>
              <a:t>дисциплинарного </a:t>
            </a:r>
            <a:r>
              <a:rPr lang="ru-RU" sz="2400" b="1" dirty="0" smtClean="0">
                <a:solidFill>
                  <a:srgbClr val="002060"/>
                </a:solidFill>
              </a:rPr>
              <a:t>проступка;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обстоятельства </a:t>
            </a:r>
            <a:r>
              <a:rPr lang="ru-RU" sz="2400" b="1" dirty="0">
                <a:solidFill>
                  <a:srgbClr val="002060"/>
                </a:solidFill>
              </a:rPr>
              <a:t>и последствия </a:t>
            </a:r>
            <a:r>
              <a:rPr lang="ru-RU" sz="2400" b="1" dirty="0" smtClean="0">
                <a:solidFill>
                  <a:srgbClr val="002060"/>
                </a:solidFill>
              </a:rPr>
              <a:t>совершения</a:t>
            </a:r>
            <a:r>
              <a:rPr lang="ru-RU" sz="2400" b="1" dirty="0">
                <a:solidFill>
                  <a:srgbClr val="002060"/>
                </a:solidFill>
              </a:rPr>
              <a:t> проступка</a:t>
            </a:r>
            <a:r>
              <a:rPr lang="ru-RU" sz="2400" b="1" dirty="0" smtClean="0">
                <a:solidFill>
                  <a:srgbClr val="002060"/>
                </a:solidFill>
              </a:rPr>
              <a:t>;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форма вины</a:t>
            </a:r>
            <a:r>
              <a:rPr lang="ru-RU" sz="2400" b="1" dirty="0">
                <a:solidFill>
                  <a:srgbClr val="002060"/>
                </a:solidFill>
              </a:rPr>
              <a:t> военнослужащего</a:t>
            </a:r>
            <a:r>
              <a:rPr lang="ru-RU" sz="2400" b="1" dirty="0" smtClean="0">
                <a:solidFill>
                  <a:srgbClr val="002060"/>
                </a:solidFill>
              </a:rPr>
              <a:t>;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личность военнослужащего, совершившего </a:t>
            </a:r>
            <a:r>
              <a:rPr lang="ru-RU" sz="2400" b="1" dirty="0">
                <a:solidFill>
                  <a:srgbClr val="002060"/>
                </a:solidFill>
              </a:rPr>
              <a:t>дисциплинарный </a:t>
            </a:r>
            <a:r>
              <a:rPr lang="ru-RU" sz="2400" b="1" dirty="0" smtClean="0">
                <a:solidFill>
                  <a:srgbClr val="002060"/>
                </a:solidFill>
              </a:rPr>
              <a:t>проступок;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обстоятельства</a:t>
            </a:r>
            <a:r>
              <a:rPr lang="ru-RU" sz="2400" b="1" dirty="0">
                <a:solidFill>
                  <a:srgbClr val="002060"/>
                </a:solidFill>
              </a:rPr>
              <a:t>, смягчающие и отягчающие дисциплинарную ответственность</a:t>
            </a:r>
            <a:r>
              <a:rPr lang="ru-RU" sz="2400" b="1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ru-RU" sz="800" b="1" dirty="0">
              <a:solidFill>
                <a:srgbClr val="002060"/>
              </a:solidFill>
            </a:endParaRPr>
          </a:p>
          <a:p>
            <a:pPr algn="just"/>
            <a:r>
              <a:rPr lang="ru-RU" sz="2400" b="1" dirty="0">
                <a:solidFill>
                  <a:srgbClr val="FF0000"/>
                </a:solidFill>
              </a:rPr>
              <a:t>Строгость</a:t>
            </a:r>
            <a:r>
              <a:rPr lang="ru-RU" sz="2400" b="1" dirty="0">
                <a:solidFill>
                  <a:srgbClr val="002060"/>
                </a:solidFill>
              </a:rPr>
              <a:t> дисциплинарного </a:t>
            </a:r>
            <a:r>
              <a:rPr lang="ru-RU" sz="2400" b="1" dirty="0">
                <a:solidFill>
                  <a:srgbClr val="FF0000"/>
                </a:solidFill>
              </a:rPr>
              <a:t>взыскания увеличивается</a:t>
            </a:r>
            <a:r>
              <a:rPr lang="ru-RU" sz="2400" b="1" dirty="0">
                <a:solidFill>
                  <a:srgbClr val="002060"/>
                </a:solidFill>
              </a:rPr>
              <a:t>, если дисциплинарный проступок </a:t>
            </a:r>
            <a:r>
              <a:rPr lang="ru-RU" sz="2400" b="1" dirty="0" smtClean="0">
                <a:solidFill>
                  <a:srgbClr val="002060"/>
                </a:solidFill>
              </a:rPr>
              <a:t>совершен: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во </a:t>
            </a:r>
            <a:r>
              <a:rPr lang="ru-RU" sz="2400" b="1" dirty="0">
                <a:solidFill>
                  <a:srgbClr val="002060"/>
                </a:solidFill>
              </a:rPr>
              <a:t>время несения боевого дежурства (боевой службы</a:t>
            </a:r>
            <a:r>
              <a:rPr lang="ru-RU" sz="2400" b="1" dirty="0" smtClean="0">
                <a:solidFill>
                  <a:srgbClr val="002060"/>
                </a:solidFill>
              </a:rPr>
              <a:t>); </a:t>
            </a:r>
            <a:endParaRPr lang="ru-RU" sz="2400" b="1" dirty="0">
              <a:solidFill>
                <a:srgbClr val="002060"/>
              </a:solidFill>
            </a:endParaRP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при </a:t>
            </a:r>
            <a:r>
              <a:rPr lang="ru-RU" sz="2400" b="1" dirty="0">
                <a:solidFill>
                  <a:srgbClr val="002060"/>
                </a:solidFill>
              </a:rPr>
              <a:t>исполнении </a:t>
            </a:r>
            <a:r>
              <a:rPr lang="ru-RU" sz="2400" b="1" dirty="0" smtClean="0">
                <a:solidFill>
                  <a:srgbClr val="002060"/>
                </a:solidFill>
              </a:rPr>
              <a:t>должностных </a:t>
            </a:r>
            <a:r>
              <a:rPr lang="ru-RU" sz="2400" b="1" dirty="0">
                <a:solidFill>
                  <a:srgbClr val="002060"/>
                </a:solidFill>
              </a:rPr>
              <a:t>или специальных </a:t>
            </a:r>
            <a:r>
              <a:rPr lang="ru-RU" sz="2400" b="1" dirty="0" smtClean="0">
                <a:solidFill>
                  <a:srgbClr val="002060"/>
                </a:solidFill>
              </a:rPr>
              <a:t>обязанностей; </a:t>
            </a: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в </a:t>
            </a:r>
            <a:r>
              <a:rPr lang="ru-RU" sz="2400" b="1" dirty="0">
                <a:solidFill>
                  <a:srgbClr val="002060"/>
                </a:solidFill>
              </a:rPr>
              <a:t>состоянии </a:t>
            </a:r>
            <a:r>
              <a:rPr lang="ru-RU" sz="2400" b="1" dirty="0" smtClean="0">
                <a:solidFill>
                  <a:srgbClr val="002060"/>
                </a:solidFill>
              </a:rPr>
              <a:t>опьянения; </a:t>
            </a:r>
            <a:endParaRPr lang="ru-RU" sz="2400" b="1" dirty="0">
              <a:solidFill>
                <a:srgbClr val="002060"/>
              </a:solidFill>
            </a:endParaRPr>
          </a:p>
          <a:p>
            <a:pPr marL="533400" indent="-17780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002060"/>
                </a:solidFill>
              </a:rPr>
              <a:t>если </a:t>
            </a:r>
            <a:r>
              <a:rPr lang="ru-RU" sz="2400" b="1" dirty="0">
                <a:solidFill>
                  <a:srgbClr val="002060"/>
                </a:solidFill>
              </a:rPr>
              <a:t>его последствием явилось существенное нарушение внутреннего порядка.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72400" y="60981"/>
            <a:ext cx="971600" cy="415691"/>
          </a:xfrm>
          <a:prstGeom prst="ribbon2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9287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000" y="3764"/>
            <a:ext cx="9116000" cy="681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300" b="1" dirty="0">
                <a:solidFill>
                  <a:srgbClr val="002060"/>
                </a:solidFill>
              </a:rPr>
              <a:t>Военнослужащий, </a:t>
            </a:r>
            <a:r>
              <a:rPr lang="ru-RU" sz="2300" b="1" dirty="0">
                <a:solidFill>
                  <a:srgbClr val="FF0000"/>
                </a:solidFill>
              </a:rPr>
              <a:t>считающий себя невиновным, имеет право</a:t>
            </a:r>
            <a:r>
              <a:rPr lang="ru-RU" sz="2300" b="1" dirty="0">
                <a:solidFill>
                  <a:srgbClr val="002060"/>
                </a:solidFill>
              </a:rPr>
              <a:t> в течение </a:t>
            </a:r>
            <a:r>
              <a:rPr lang="ru-RU" sz="2300" b="1" dirty="0">
                <a:solidFill>
                  <a:srgbClr val="FF0000"/>
                </a:solidFill>
              </a:rPr>
              <a:t>10 суток</a:t>
            </a:r>
            <a:r>
              <a:rPr lang="ru-RU" sz="2300" b="1" dirty="0">
                <a:solidFill>
                  <a:srgbClr val="002060"/>
                </a:solidFill>
              </a:rPr>
              <a:t> со дня применения дисциплинарного взыскания </a:t>
            </a:r>
            <a:r>
              <a:rPr lang="ru-RU" sz="2300" b="1" dirty="0">
                <a:solidFill>
                  <a:srgbClr val="FF0000"/>
                </a:solidFill>
              </a:rPr>
              <a:t>подать жалобу</a:t>
            </a:r>
            <a:r>
              <a:rPr lang="ru-RU" sz="2300" b="1" dirty="0">
                <a:solidFill>
                  <a:srgbClr val="002060"/>
                </a:solidFill>
              </a:rPr>
              <a:t>.</a:t>
            </a:r>
          </a:p>
          <a:p>
            <a:pPr indent="355600" algn="just"/>
            <a:r>
              <a:rPr lang="ru-RU" sz="2300" b="1" dirty="0">
                <a:solidFill>
                  <a:srgbClr val="002060"/>
                </a:solidFill>
              </a:rPr>
              <a:t>Применение дисциплинарного взыскания к военнослужащему, </a:t>
            </a:r>
            <a:r>
              <a:rPr lang="ru-RU" sz="2300" b="1" dirty="0">
                <a:solidFill>
                  <a:srgbClr val="FF0000"/>
                </a:solidFill>
              </a:rPr>
              <a:t>входящему в состав суточного наряда</a:t>
            </a:r>
            <a:r>
              <a:rPr lang="ru-RU" sz="2300" b="1" dirty="0">
                <a:solidFill>
                  <a:srgbClr val="002060"/>
                </a:solidFill>
              </a:rPr>
              <a:t>, за дисциплинарный проступок, совершенный им во время несения службы, осуществляется </a:t>
            </a:r>
            <a:r>
              <a:rPr lang="ru-RU" sz="2300" b="1" dirty="0">
                <a:solidFill>
                  <a:srgbClr val="FF0000"/>
                </a:solidFill>
              </a:rPr>
              <a:t>после смены </a:t>
            </a:r>
            <a:r>
              <a:rPr lang="ru-RU" sz="2300" b="1" dirty="0">
                <a:solidFill>
                  <a:srgbClr val="002060"/>
                </a:solidFill>
              </a:rPr>
              <a:t>с наряда </a:t>
            </a:r>
            <a:r>
              <a:rPr lang="ru-RU" sz="2300" b="1" dirty="0">
                <a:solidFill>
                  <a:srgbClr val="FF0000"/>
                </a:solidFill>
              </a:rPr>
              <a:t>или после замены </a:t>
            </a:r>
            <a:r>
              <a:rPr lang="ru-RU" sz="2300" b="1" dirty="0">
                <a:solidFill>
                  <a:srgbClr val="002060"/>
                </a:solidFill>
              </a:rPr>
              <a:t>его другим военнослужащим.</a:t>
            </a:r>
          </a:p>
          <a:p>
            <a:pPr indent="355600" algn="just"/>
            <a:r>
              <a:rPr lang="ru-RU" sz="2300" b="1" dirty="0">
                <a:solidFill>
                  <a:srgbClr val="002060"/>
                </a:solidFill>
              </a:rPr>
              <a:t>Применение дисциплинарного взыскания к военнослужащему, находящемуся </a:t>
            </a:r>
            <a:r>
              <a:rPr lang="ru-RU" sz="2300" b="1" dirty="0">
                <a:solidFill>
                  <a:srgbClr val="FF0000"/>
                </a:solidFill>
              </a:rPr>
              <a:t>в состоянии опьянения</a:t>
            </a:r>
            <a:r>
              <a:rPr lang="ru-RU" sz="2300" b="1" dirty="0">
                <a:solidFill>
                  <a:srgbClr val="002060"/>
                </a:solidFill>
              </a:rPr>
              <a:t>, а также получение от него каких-либо объяснений осуществляются </a:t>
            </a:r>
            <a:r>
              <a:rPr lang="ru-RU" sz="2300" b="1" dirty="0">
                <a:solidFill>
                  <a:srgbClr val="FF0000"/>
                </a:solidFill>
              </a:rPr>
              <a:t>после его вытрезвления</a:t>
            </a:r>
            <a:r>
              <a:rPr lang="ru-RU" sz="2300" b="1" dirty="0">
                <a:solidFill>
                  <a:srgbClr val="002060"/>
                </a:solidFill>
              </a:rPr>
              <a:t>. В этом случае к военнослужащему может быть применено </a:t>
            </a:r>
            <a:r>
              <a:rPr lang="ru-RU" sz="2300" b="1" dirty="0">
                <a:solidFill>
                  <a:srgbClr val="FF0000"/>
                </a:solidFill>
              </a:rPr>
              <a:t>задержание</a:t>
            </a:r>
            <a:r>
              <a:rPr lang="ru-RU" sz="2300" b="1" dirty="0">
                <a:solidFill>
                  <a:srgbClr val="002060"/>
                </a:solidFill>
              </a:rPr>
              <a:t>, после чего принимается решение о привлечении его к дисциплинарной ответственности.</a:t>
            </a:r>
          </a:p>
          <a:p>
            <a:pPr indent="355600" algn="just"/>
            <a:r>
              <a:rPr lang="ru-RU" sz="2300" b="1" dirty="0">
                <a:solidFill>
                  <a:srgbClr val="002060"/>
                </a:solidFill>
              </a:rPr>
              <a:t>Запрещается </a:t>
            </a:r>
            <a:r>
              <a:rPr lang="ru-RU" sz="2300" b="1" dirty="0">
                <a:solidFill>
                  <a:srgbClr val="FF0000"/>
                </a:solidFill>
              </a:rPr>
              <a:t>за один и тот же </a:t>
            </a:r>
            <a:r>
              <a:rPr lang="ru-RU" sz="2300" b="1" dirty="0">
                <a:solidFill>
                  <a:srgbClr val="002060"/>
                </a:solidFill>
              </a:rPr>
              <a:t>дисциплинарный </a:t>
            </a:r>
            <a:r>
              <a:rPr lang="ru-RU" sz="2300" b="1" dirty="0">
                <a:solidFill>
                  <a:srgbClr val="FF0000"/>
                </a:solidFill>
              </a:rPr>
              <a:t>проступок </a:t>
            </a:r>
            <a:r>
              <a:rPr lang="ru-RU" sz="2300" b="1" dirty="0">
                <a:solidFill>
                  <a:srgbClr val="002060"/>
                </a:solidFill>
              </a:rPr>
              <a:t>применять </a:t>
            </a:r>
            <a:r>
              <a:rPr lang="ru-RU" sz="2300" b="1" dirty="0">
                <a:solidFill>
                  <a:srgbClr val="FF0000"/>
                </a:solidFill>
              </a:rPr>
              <a:t>несколько </a:t>
            </a:r>
            <a:r>
              <a:rPr lang="ru-RU" sz="2300" b="1" dirty="0">
                <a:solidFill>
                  <a:srgbClr val="002060"/>
                </a:solidFill>
              </a:rPr>
              <a:t>дисциплинарных </a:t>
            </a:r>
            <a:r>
              <a:rPr lang="ru-RU" sz="2300" b="1" dirty="0">
                <a:solidFill>
                  <a:srgbClr val="FF0000"/>
                </a:solidFill>
              </a:rPr>
              <a:t>взысканий</a:t>
            </a:r>
            <a:r>
              <a:rPr lang="ru-RU" sz="2300" b="1" dirty="0">
                <a:solidFill>
                  <a:srgbClr val="002060"/>
                </a:solidFill>
              </a:rPr>
              <a:t>, </a:t>
            </a:r>
            <a:r>
              <a:rPr lang="ru-RU" sz="2300" b="1" dirty="0">
                <a:solidFill>
                  <a:srgbClr val="FF0000"/>
                </a:solidFill>
              </a:rPr>
              <a:t>или соединять одно взыскание с другим</a:t>
            </a:r>
            <a:r>
              <a:rPr lang="ru-RU" sz="2300" b="1" dirty="0">
                <a:solidFill>
                  <a:srgbClr val="002060"/>
                </a:solidFill>
              </a:rPr>
              <a:t>, или применять </a:t>
            </a:r>
            <a:r>
              <a:rPr lang="ru-RU" sz="2300" b="1" dirty="0">
                <a:solidFill>
                  <a:srgbClr val="FF0000"/>
                </a:solidFill>
              </a:rPr>
              <a:t>взыскание ко всему личному составу</a:t>
            </a:r>
            <a:r>
              <a:rPr lang="ru-RU" sz="2300" b="1" dirty="0">
                <a:solidFill>
                  <a:srgbClr val="002060"/>
                </a:solidFill>
              </a:rPr>
              <a:t> подразделения вместо наказания непосредственных виновников.</a:t>
            </a:r>
          </a:p>
        </p:txBody>
      </p:sp>
      <p:sp>
        <p:nvSpPr>
          <p:cNvPr id="4" name="Лента лицом вверх 3"/>
          <p:cNvSpPr/>
          <p:nvPr/>
        </p:nvSpPr>
        <p:spPr>
          <a:xfrm>
            <a:off x="8172276" y="6388967"/>
            <a:ext cx="936104" cy="432048"/>
          </a:xfrm>
          <a:prstGeom prst="ribbon2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106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-27384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 algn="just"/>
            <a:r>
              <a:rPr lang="ru-RU" b="1" dirty="0" smtClean="0">
                <a:solidFill>
                  <a:srgbClr val="002060"/>
                </a:solidFill>
              </a:rPr>
              <a:t>Командир (начальник) имеет право ходатайствовать </a:t>
            </a:r>
            <a:r>
              <a:rPr lang="ru-RU" b="1" dirty="0">
                <a:solidFill>
                  <a:srgbClr val="002060"/>
                </a:solidFill>
              </a:rPr>
              <a:t>о применении к виновному дисциплинарного взыскания </a:t>
            </a:r>
            <a:r>
              <a:rPr lang="ru-RU" b="1" dirty="0">
                <a:solidFill>
                  <a:srgbClr val="FF0000"/>
                </a:solidFill>
              </a:rPr>
              <a:t>властью вышестоящего </a:t>
            </a:r>
            <a:r>
              <a:rPr lang="ru-RU" b="1" dirty="0" smtClean="0">
                <a:solidFill>
                  <a:srgbClr val="FF0000"/>
                </a:solidFill>
              </a:rPr>
              <a:t>командира </a:t>
            </a:r>
            <a:r>
              <a:rPr lang="ru-RU" b="1" dirty="0" smtClean="0">
                <a:solidFill>
                  <a:srgbClr val="002060"/>
                </a:solidFill>
              </a:rPr>
              <a:t>(начальника).</a:t>
            </a:r>
            <a:endParaRPr lang="ru-RU" b="1" dirty="0">
              <a:solidFill>
                <a:srgbClr val="002060"/>
              </a:solidFill>
            </a:endParaRPr>
          </a:p>
          <a:p>
            <a:pPr indent="177800" algn="just"/>
            <a:r>
              <a:rPr lang="ru-RU" b="1" dirty="0">
                <a:solidFill>
                  <a:srgbClr val="002060"/>
                </a:solidFill>
              </a:rPr>
              <a:t>Командир (начальник), превысивший предоставленную ему дисциплинарную власть, </a:t>
            </a:r>
            <a:r>
              <a:rPr lang="ru-RU" b="1" dirty="0">
                <a:solidFill>
                  <a:srgbClr val="FF0000"/>
                </a:solidFill>
              </a:rPr>
              <a:t>несет за это ответственность</a:t>
            </a:r>
            <a:r>
              <a:rPr lang="ru-RU" b="1" dirty="0">
                <a:solidFill>
                  <a:srgbClr val="002060"/>
                </a:solidFill>
              </a:rPr>
              <a:t>.</a:t>
            </a:r>
          </a:p>
          <a:p>
            <a:pPr indent="177800" algn="just"/>
            <a:r>
              <a:rPr lang="ru-RU" b="1" dirty="0">
                <a:solidFill>
                  <a:srgbClr val="002060"/>
                </a:solidFill>
              </a:rPr>
              <a:t>Вышестоящий командир (начальник) </a:t>
            </a:r>
            <a:r>
              <a:rPr lang="ru-RU" b="1" dirty="0">
                <a:solidFill>
                  <a:srgbClr val="FF0000"/>
                </a:solidFill>
              </a:rPr>
              <a:t>не имеет права отменить или уменьшить дисциплинарное взыскание</a:t>
            </a:r>
            <a:r>
              <a:rPr lang="ru-RU" b="1" dirty="0">
                <a:solidFill>
                  <a:srgbClr val="002060"/>
                </a:solidFill>
              </a:rPr>
              <a:t>, примененное нижестоящим командиром (начальником), по причине строгости взыскания, если последний не превысил предоставленной ему власти.</a:t>
            </a:r>
          </a:p>
          <a:p>
            <a:pPr indent="177800" algn="just"/>
            <a:r>
              <a:rPr lang="ru-RU" b="1" dirty="0">
                <a:solidFill>
                  <a:srgbClr val="002060"/>
                </a:solidFill>
              </a:rPr>
              <a:t>Вышестоящий командир (начальник) </a:t>
            </a:r>
            <a:r>
              <a:rPr lang="ru-RU" b="1" dirty="0">
                <a:solidFill>
                  <a:srgbClr val="FF0000"/>
                </a:solidFill>
              </a:rPr>
              <a:t>имеет право </a:t>
            </a:r>
            <a:r>
              <a:rPr lang="ru-RU" b="1" dirty="0">
                <a:solidFill>
                  <a:srgbClr val="002060"/>
                </a:solidFill>
              </a:rPr>
              <a:t>отменить дисциплинарное взыскание, примененное нижестоящим командиром (</a:t>
            </a:r>
            <a:r>
              <a:rPr lang="ru-RU" b="1" dirty="0" smtClean="0">
                <a:solidFill>
                  <a:srgbClr val="002060"/>
                </a:solidFill>
              </a:rPr>
              <a:t>начальником) и </a:t>
            </a:r>
            <a:r>
              <a:rPr lang="ru-RU" b="1" dirty="0">
                <a:solidFill>
                  <a:srgbClr val="FF0000"/>
                </a:solidFill>
              </a:rPr>
              <a:t>применить более строгое дисциплинарное взыскание</a:t>
            </a:r>
            <a:r>
              <a:rPr lang="ru-RU" b="1" dirty="0">
                <a:solidFill>
                  <a:srgbClr val="002060"/>
                </a:solidFill>
              </a:rPr>
              <a:t>.</a:t>
            </a:r>
          </a:p>
          <a:p>
            <a:pPr indent="177800" algn="just"/>
            <a:r>
              <a:rPr lang="ru-RU" b="1" i="1" dirty="0" smtClean="0">
                <a:solidFill>
                  <a:schemeClr val="accent3">
                    <a:lumMod val="50000"/>
                  </a:schemeClr>
                </a:solidFill>
              </a:rPr>
              <a:t>О </a:t>
            </a:r>
            <a:r>
              <a:rPr lang="ru-RU" b="1" i="1" dirty="0">
                <a:solidFill>
                  <a:schemeClr val="accent3">
                    <a:lumMod val="50000"/>
                  </a:schemeClr>
                </a:solidFill>
              </a:rPr>
              <a:t>примененных дисциплинарных взысканиях объявляется: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lang="ru-RU" b="1" i="1" dirty="0" smtClean="0">
                <a:solidFill>
                  <a:srgbClr val="C00000"/>
                </a:solidFill>
              </a:rPr>
              <a:t>солдатам</a:t>
            </a:r>
            <a:r>
              <a:rPr lang="ru-RU" b="1" dirty="0" smtClean="0">
                <a:solidFill>
                  <a:srgbClr val="002060"/>
                </a:solidFill>
              </a:rPr>
              <a:t> - лично, перед строем и в приказе;</a:t>
            </a:r>
            <a:endParaRPr lang="ru-RU" b="1" dirty="0">
              <a:solidFill>
                <a:srgbClr val="002060"/>
              </a:solidFill>
            </a:endParaRP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rgbClr val="C00000"/>
                </a:solidFill>
              </a:rPr>
              <a:t>сержантам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smtClean="0">
                <a:solidFill>
                  <a:srgbClr val="002060"/>
                </a:solidFill>
              </a:rPr>
              <a:t>- </a:t>
            </a:r>
            <a:r>
              <a:rPr lang="ru-RU" b="1" dirty="0">
                <a:solidFill>
                  <a:srgbClr val="002060"/>
                </a:solidFill>
              </a:rPr>
              <a:t>лично, на </a:t>
            </a:r>
            <a:r>
              <a:rPr lang="ru-RU" b="1" dirty="0" smtClean="0">
                <a:solidFill>
                  <a:srgbClr val="002060"/>
                </a:solidFill>
              </a:rPr>
              <a:t>совещании, перед </a:t>
            </a:r>
            <a:r>
              <a:rPr lang="ru-RU" b="1" dirty="0">
                <a:solidFill>
                  <a:srgbClr val="002060"/>
                </a:solidFill>
              </a:rPr>
              <a:t>строем сержантов </a:t>
            </a:r>
            <a:r>
              <a:rPr lang="ru-RU" b="1" dirty="0" smtClean="0">
                <a:solidFill>
                  <a:srgbClr val="002060"/>
                </a:solidFill>
              </a:rPr>
              <a:t>и </a:t>
            </a:r>
            <a:r>
              <a:rPr lang="ru-RU" b="1" dirty="0">
                <a:solidFill>
                  <a:srgbClr val="002060"/>
                </a:solidFill>
              </a:rPr>
              <a:t>в </a:t>
            </a:r>
            <a:r>
              <a:rPr lang="ru-RU" b="1" dirty="0" smtClean="0">
                <a:solidFill>
                  <a:srgbClr val="002060"/>
                </a:solidFill>
              </a:rPr>
              <a:t>приказе.</a:t>
            </a:r>
            <a:endParaRPr lang="ru-RU" b="1" dirty="0">
              <a:solidFill>
                <a:srgbClr val="002060"/>
              </a:solidFill>
            </a:endParaRPr>
          </a:p>
          <a:p>
            <a:pPr indent="177800" algn="just"/>
            <a:r>
              <a:rPr lang="ru-RU" b="1" dirty="0">
                <a:solidFill>
                  <a:srgbClr val="002060"/>
                </a:solidFill>
              </a:rPr>
              <a:t>Объявлять дисциплинарные взыскания командирам (начальникам) </a:t>
            </a:r>
            <a:r>
              <a:rPr lang="ru-RU" b="1" dirty="0">
                <a:solidFill>
                  <a:srgbClr val="FF0000"/>
                </a:solidFill>
              </a:rPr>
              <a:t>в присутствии их подчиненных запрещается</a:t>
            </a:r>
            <a:r>
              <a:rPr lang="ru-RU" b="1" dirty="0">
                <a:solidFill>
                  <a:srgbClr val="002060"/>
                </a:solidFill>
              </a:rPr>
              <a:t>.</a:t>
            </a:r>
          </a:p>
          <a:p>
            <a:pPr indent="177800" algn="just"/>
            <a:r>
              <a:rPr lang="ru-RU" b="1" i="1" dirty="0">
                <a:solidFill>
                  <a:schemeClr val="accent3">
                    <a:lumMod val="50000"/>
                  </a:schemeClr>
                </a:solidFill>
              </a:rPr>
              <a:t>Дисциплинарный арест не применяется к: </a:t>
            </a:r>
          </a:p>
          <a:p>
            <a:pPr lvl="0" indent="1778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офицерам; </a:t>
            </a:r>
          </a:p>
          <a:p>
            <a:pPr lvl="0" indent="1778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военнослужащим, не приведенным к Военной присяге;</a:t>
            </a:r>
          </a:p>
          <a:p>
            <a:pPr lvl="0" indent="1778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военнослужащим, не достигшим 18-летнего возраста; </a:t>
            </a:r>
          </a:p>
          <a:p>
            <a:pPr lvl="0" indent="1778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военнослужащим женского пола.</a:t>
            </a:r>
          </a:p>
          <a:p>
            <a:pPr indent="177800" algn="just"/>
            <a:r>
              <a:rPr lang="ru-RU" b="1" dirty="0">
                <a:solidFill>
                  <a:srgbClr val="002060"/>
                </a:solidFill>
              </a:rPr>
              <a:t>Время отбывания дисциплинарного ареста в срок военной службы не засчитывается.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ВЗЫСКАНИЕ - ОТЧИСЛЕНИЕ С ВОЕННЫХ СБОРОВ - ПРИМЕНЯЕТСЯ ЗА СОВЕРШЕНИЕ ГРУБЫХ ДИСЦИПЛИНАРНЫХ ПРОСТУПКОВ 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(ВРЕМЯ НАХОЖДЕНИЯ НА ВОЕННЫХ СБОРАХ НЕ ЗАСЧИТЫВАЕТСЯ)!!!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Лента лицом вверх 3"/>
          <p:cNvSpPr/>
          <p:nvPr/>
        </p:nvSpPr>
        <p:spPr>
          <a:xfrm>
            <a:off x="8244408" y="6381328"/>
            <a:ext cx="881484" cy="404664"/>
          </a:xfrm>
          <a:prstGeom prst="ribbon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265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1253</Words>
  <Application>Microsoft Office PowerPoint</Application>
  <PresentationFormat>Экран (4:3)</PresentationFormat>
  <Paragraphs>108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«ВОИНСКАЯ ДИСЦИПЛИНА,  ЕЁ СУЩНОСТЬ И ЗНАЧЕНИЕ»</vt:lpstr>
      <vt:lpstr>1-й учебный вопрос: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2-й учебный вопрос: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Black.User</dc:creator>
  <cp:lastModifiedBy>Т.</cp:lastModifiedBy>
  <cp:revision>331</cp:revision>
  <dcterms:created xsi:type="dcterms:W3CDTF">2013-02-18T18:40:05Z</dcterms:created>
  <dcterms:modified xsi:type="dcterms:W3CDTF">2026-02-01T12:42:06Z</dcterms:modified>
</cp:coreProperties>
</file>